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:go="http://customooxmlschemas.google.com/" r:id="rId12" roundtripDataSignature="AMtx7mhK5QSYDRfIiWbcvaHP2BkOT2hKm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2" Type="http://customschemas.google.com/relationships/presentationmetadata" Target="metadata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2" name="Google Shape;52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7" name="Google Shape;77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2" name="Google Shape;102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7" name="Google Shape;127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2" name="Google Shape;152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7" name="Google Shape;177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10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_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9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9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2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_AND_BODY" type="tx">
  <p:cSld name="TITLE_AND_BODY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1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5" name="Google Shape;15;p1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6" name="Google Shape;16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_HEADER" type="secHead">
  <p:cSld name="SECTION_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2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9" name="Google Shape;1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_AND_TWO_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1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13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1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_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_COLUMN_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5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15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_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6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_TITLE_AND_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7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1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17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17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_ONLY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8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"/>
          <p:cNvSpPr/>
          <p:nvPr/>
        </p:nvSpPr>
        <p:spPr>
          <a:xfrm>
            <a:off x="6313063" y="1127582"/>
            <a:ext cx="2763900" cy="3865500"/>
          </a:xfrm>
          <a:prstGeom prst="flowChartAlternateProcess">
            <a:avLst/>
          </a:prstGeom>
          <a:gradFill>
            <a:gsLst>
              <a:gs pos="0">
                <a:srgbClr val="DFE9FB"/>
              </a:gs>
              <a:gs pos="100000">
                <a:srgbClr val="6E9BE7"/>
              </a:gs>
            </a:gsLst>
            <a:lin ang="5400012" scaled="0"/>
          </a:gra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" name="Google Shape;55;p1"/>
          <p:cNvSpPr/>
          <p:nvPr/>
        </p:nvSpPr>
        <p:spPr>
          <a:xfrm>
            <a:off x="3174400" y="1172800"/>
            <a:ext cx="2887200" cy="3865500"/>
          </a:xfrm>
          <a:prstGeom prst="flowChartAlternateProcess">
            <a:avLst/>
          </a:prstGeom>
          <a:gradFill>
            <a:gsLst>
              <a:gs pos="0">
                <a:srgbClr val="DFE9FB"/>
              </a:gs>
              <a:gs pos="100000">
                <a:srgbClr val="6E9BE7"/>
              </a:gs>
            </a:gsLst>
            <a:lin ang="5400012" scaled="0"/>
          </a:gra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" name="Google Shape;56;p1"/>
          <p:cNvSpPr/>
          <p:nvPr/>
        </p:nvSpPr>
        <p:spPr>
          <a:xfrm>
            <a:off x="106075" y="1172800"/>
            <a:ext cx="2887200" cy="3865500"/>
          </a:xfrm>
          <a:prstGeom prst="flowChartAlternateProcess">
            <a:avLst/>
          </a:prstGeom>
          <a:gradFill>
            <a:gsLst>
              <a:gs pos="0">
                <a:srgbClr val="DFE9FB"/>
              </a:gs>
              <a:gs pos="100000">
                <a:srgbClr val="6E9BE7"/>
              </a:gs>
            </a:gsLst>
            <a:lin ang="5400012" scaled="0"/>
          </a:gra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" name="Google Shape;57;p1"/>
          <p:cNvSpPr txBox="1"/>
          <p:nvPr/>
        </p:nvSpPr>
        <p:spPr>
          <a:xfrm>
            <a:off x="914400" y="2486672"/>
            <a:ext cx="7315200" cy="85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" name="Google Shape;58;p1"/>
          <p:cNvSpPr/>
          <p:nvPr/>
        </p:nvSpPr>
        <p:spPr>
          <a:xfrm>
            <a:off x="6340969" y="1735985"/>
            <a:ext cx="2554200" cy="902100"/>
          </a:xfrm>
          <a:prstGeom prst="flowChartAlternateProcess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en-GB" sz="11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Geography: Our local area.</a:t>
            </a:r>
            <a:endParaRPr b="0" i="0" sz="11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9" name="Google Shape;59;p1"/>
          <p:cNvSpPr/>
          <p:nvPr/>
        </p:nvSpPr>
        <p:spPr>
          <a:xfrm>
            <a:off x="229214" y="2477000"/>
            <a:ext cx="2597400" cy="578400"/>
          </a:xfrm>
          <a:prstGeom prst="flowChartAlternateProcess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en-GB" sz="11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Writing: Narratives of personal experiences, posters, fictional narratives, factfiles and poetry. </a:t>
            </a:r>
            <a:r>
              <a:rPr b="1" i="0" lang="en-GB" sz="1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b="0" i="0" sz="9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0" name="Google Shape;60;p1"/>
          <p:cNvSpPr/>
          <p:nvPr/>
        </p:nvSpPr>
        <p:spPr>
          <a:xfrm>
            <a:off x="3449500" y="1685262"/>
            <a:ext cx="2337000" cy="999600"/>
          </a:xfrm>
          <a:prstGeom prst="flowChartAlternateProcess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en-GB" sz="11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Maths: Place value - numbers to 100 &amp; addition and subtraction.</a:t>
            </a:r>
            <a:endParaRPr b="1" i="0" sz="11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1" name="Google Shape;61;p1"/>
          <p:cNvSpPr/>
          <p:nvPr/>
        </p:nvSpPr>
        <p:spPr>
          <a:xfrm>
            <a:off x="3449500" y="2812000"/>
            <a:ext cx="2337000" cy="784200"/>
          </a:xfrm>
          <a:prstGeom prst="flowChartAlternateProcess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1" i="0" sz="11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en-GB" sz="11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Science: Living things and their habitats.  </a:t>
            </a:r>
            <a:endParaRPr b="1" i="0" sz="11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1" i="0" sz="11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2" name="Google Shape;62;p1"/>
          <p:cNvSpPr/>
          <p:nvPr/>
        </p:nvSpPr>
        <p:spPr>
          <a:xfrm>
            <a:off x="272425" y="1592450"/>
            <a:ext cx="2554200" cy="784200"/>
          </a:xfrm>
          <a:prstGeom prst="flowChartAlternateProcess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en-GB" sz="11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Reading:</a:t>
            </a:r>
            <a:r>
              <a:rPr b="1" i="0" lang="en-GB" sz="95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The Colour Monster by Anna Llenas, The 3 Little Wolves and the Big Bad Pig by Eugene Trivizas, Superworm by Julia Donaldson and various traditional tongue twisters. </a:t>
            </a:r>
            <a:endParaRPr b="0" i="0" sz="95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3" name="Google Shape;63;p1"/>
          <p:cNvSpPr/>
          <p:nvPr/>
        </p:nvSpPr>
        <p:spPr>
          <a:xfrm>
            <a:off x="6325975" y="2723750"/>
            <a:ext cx="2597400" cy="902100"/>
          </a:xfrm>
          <a:prstGeom prst="flowChartAlternateProcess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1" i="0" sz="11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en-GB" sz="11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Computing: Computing systems and networks - IT around us.</a:t>
            </a:r>
            <a:endParaRPr b="1" i="0" sz="11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4" name="Google Shape;64;p1"/>
          <p:cNvSpPr/>
          <p:nvPr/>
        </p:nvSpPr>
        <p:spPr>
          <a:xfrm>
            <a:off x="219614" y="3156350"/>
            <a:ext cx="2597400" cy="492600"/>
          </a:xfrm>
          <a:prstGeom prst="flowChartAlternateProcess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en-GB" sz="11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MFL: French - Greetings, numbers, family members.</a:t>
            </a:r>
            <a:endParaRPr b="1" i="0" sz="11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5" name="Google Shape;65;p1"/>
          <p:cNvSpPr/>
          <p:nvPr/>
        </p:nvSpPr>
        <p:spPr>
          <a:xfrm>
            <a:off x="219625" y="3720000"/>
            <a:ext cx="2597400" cy="509700"/>
          </a:xfrm>
          <a:prstGeom prst="flowChartAlternateProcess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en-GB" sz="11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Art / Design: Making sketchbooks, exploring colour and tone, observational sketching and collaging. </a:t>
            </a:r>
            <a:r>
              <a:rPr b="0" i="0" lang="en-GB" sz="11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b="0" i="0" sz="11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6" name="Google Shape;66;p1"/>
          <p:cNvSpPr/>
          <p:nvPr/>
        </p:nvSpPr>
        <p:spPr>
          <a:xfrm>
            <a:off x="241225" y="4300751"/>
            <a:ext cx="2554200" cy="578400"/>
          </a:xfrm>
          <a:prstGeom prst="flowChartAlternateProcess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en-GB" sz="11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Music: n/a this term. </a:t>
            </a:r>
            <a:endParaRPr b="0" i="0" sz="9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7" name="Google Shape;67;p1"/>
          <p:cNvSpPr/>
          <p:nvPr/>
        </p:nvSpPr>
        <p:spPr>
          <a:xfrm>
            <a:off x="3449500" y="3723350"/>
            <a:ext cx="2337000" cy="1155900"/>
          </a:xfrm>
          <a:prstGeom prst="flowChartAlternateProcess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en-GB" sz="11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Technology: n/a this term.</a:t>
            </a:r>
            <a:endParaRPr b="1" i="0" sz="11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8" name="Google Shape;68;p1"/>
          <p:cNvSpPr/>
          <p:nvPr/>
        </p:nvSpPr>
        <p:spPr>
          <a:xfrm>
            <a:off x="1109700" y="119000"/>
            <a:ext cx="6924600" cy="272400"/>
          </a:xfrm>
          <a:prstGeom prst="flowChartAlternateProcess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en-GB" sz="11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Curriculum Map - Sycamores   Autumn 1 Term</a:t>
            </a:r>
            <a:endParaRPr b="1" i="0" sz="11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9" name="Google Shape;69;p1"/>
          <p:cNvSpPr/>
          <p:nvPr/>
        </p:nvSpPr>
        <p:spPr>
          <a:xfrm>
            <a:off x="1109700" y="470263"/>
            <a:ext cx="6924600" cy="306600"/>
          </a:xfrm>
          <a:prstGeom prst="flowChartAlternateProcess">
            <a:avLst/>
          </a:prstGeom>
          <a:gradFill>
            <a:gsLst>
              <a:gs pos="0">
                <a:srgbClr val="DFE9FB"/>
              </a:gs>
              <a:gs pos="100000">
                <a:srgbClr val="6E9BE7"/>
              </a:gs>
            </a:gsLst>
            <a:lin ang="5400012" scaled="0"/>
          </a:gra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en-GB" sz="11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PSHE: (SCARF) - Me and my relationships</a:t>
            </a:r>
            <a:endParaRPr b="1" i="0" sz="11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0" name="Google Shape;70;p1"/>
          <p:cNvSpPr/>
          <p:nvPr/>
        </p:nvSpPr>
        <p:spPr>
          <a:xfrm>
            <a:off x="6397008" y="3760040"/>
            <a:ext cx="2597400" cy="1048800"/>
          </a:xfrm>
          <a:prstGeom prst="flowChartAlternateProcess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en-GB" sz="11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RE: Who should you follow?</a:t>
            </a:r>
            <a:endParaRPr b="1" i="0" sz="11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en-GB" sz="11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Christianity/ Judaism/ Moses and the Old Testament.</a:t>
            </a:r>
            <a:endParaRPr b="1" i="0" sz="11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1" name="Google Shape;71;p1"/>
          <p:cNvSpPr txBox="1"/>
          <p:nvPr/>
        </p:nvSpPr>
        <p:spPr>
          <a:xfrm>
            <a:off x="379000" y="1285850"/>
            <a:ext cx="2337000" cy="30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GB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    Language and The Arts </a:t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" name="Google Shape;72;p1"/>
          <p:cNvSpPr txBox="1"/>
          <p:nvPr/>
        </p:nvSpPr>
        <p:spPr>
          <a:xfrm>
            <a:off x="3449500" y="1206975"/>
            <a:ext cx="2337000" cy="27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GB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STEM - Science Technology and Maths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" name="Google Shape;73;p1"/>
          <p:cNvSpPr txBox="1"/>
          <p:nvPr/>
        </p:nvSpPr>
        <p:spPr>
          <a:xfrm>
            <a:off x="6409375" y="1149846"/>
            <a:ext cx="23370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GB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Knowledge and Understanding of the World</a:t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" name="Google Shape;74;p1"/>
          <p:cNvSpPr/>
          <p:nvPr/>
        </p:nvSpPr>
        <p:spPr>
          <a:xfrm>
            <a:off x="1109700" y="855725"/>
            <a:ext cx="6924600" cy="272400"/>
          </a:xfrm>
          <a:prstGeom prst="flowChartAlternateProcess">
            <a:avLst/>
          </a:prstGeom>
          <a:gradFill>
            <a:gsLst>
              <a:gs pos="0">
                <a:srgbClr val="DFE9FB"/>
              </a:gs>
              <a:gs pos="100000">
                <a:srgbClr val="6E9BE7"/>
              </a:gs>
            </a:gsLst>
            <a:lin ang="5400012" scaled="0"/>
          </a:gra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en-GB" sz="11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PE: (Real PE) - Unit 1 and gymnastics</a:t>
            </a:r>
            <a:endParaRPr b="1" i="0" sz="11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"/>
          <p:cNvSpPr/>
          <p:nvPr/>
        </p:nvSpPr>
        <p:spPr>
          <a:xfrm>
            <a:off x="6242725" y="1172800"/>
            <a:ext cx="2763900" cy="3865500"/>
          </a:xfrm>
          <a:prstGeom prst="flowChartAlternateProcess">
            <a:avLst/>
          </a:prstGeom>
          <a:gradFill>
            <a:gsLst>
              <a:gs pos="0">
                <a:srgbClr val="DFE9FB"/>
              </a:gs>
              <a:gs pos="100000">
                <a:srgbClr val="6E9BE7"/>
              </a:gs>
            </a:gsLst>
            <a:lin ang="5400012" scaled="0"/>
          </a:gra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" name="Google Shape;80;p2"/>
          <p:cNvSpPr/>
          <p:nvPr/>
        </p:nvSpPr>
        <p:spPr>
          <a:xfrm>
            <a:off x="3174400" y="1172800"/>
            <a:ext cx="2887200" cy="3865500"/>
          </a:xfrm>
          <a:prstGeom prst="flowChartAlternateProcess">
            <a:avLst/>
          </a:prstGeom>
          <a:gradFill>
            <a:gsLst>
              <a:gs pos="0">
                <a:srgbClr val="DFE9FB"/>
              </a:gs>
              <a:gs pos="100000">
                <a:srgbClr val="6E9BE7"/>
              </a:gs>
            </a:gsLst>
            <a:lin ang="5400012" scaled="0"/>
          </a:gra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" name="Google Shape;81;p2"/>
          <p:cNvSpPr/>
          <p:nvPr/>
        </p:nvSpPr>
        <p:spPr>
          <a:xfrm>
            <a:off x="106075" y="1172800"/>
            <a:ext cx="2887200" cy="3865500"/>
          </a:xfrm>
          <a:prstGeom prst="flowChartAlternateProcess">
            <a:avLst/>
          </a:prstGeom>
          <a:gradFill>
            <a:gsLst>
              <a:gs pos="0">
                <a:srgbClr val="DFE9FB"/>
              </a:gs>
              <a:gs pos="100000">
                <a:srgbClr val="6E9BE7"/>
              </a:gs>
            </a:gsLst>
            <a:lin ang="5400012" scaled="0"/>
          </a:gra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Google Shape;82;p2"/>
          <p:cNvSpPr txBox="1"/>
          <p:nvPr/>
        </p:nvSpPr>
        <p:spPr>
          <a:xfrm>
            <a:off x="914400" y="2486672"/>
            <a:ext cx="7315200" cy="85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" name="Google Shape;83;p2"/>
          <p:cNvSpPr/>
          <p:nvPr/>
        </p:nvSpPr>
        <p:spPr>
          <a:xfrm>
            <a:off x="6340969" y="1735985"/>
            <a:ext cx="2554200" cy="902100"/>
          </a:xfrm>
          <a:prstGeom prst="flowChartAlternateProcess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en-GB" sz="11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History: Life in the early 1900s - Remembrance &amp; Armistice Day and the Suffragette movement. </a:t>
            </a:r>
            <a:endParaRPr b="0" i="0" sz="11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4" name="Google Shape;84;p2"/>
          <p:cNvSpPr/>
          <p:nvPr/>
        </p:nvSpPr>
        <p:spPr>
          <a:xfrm>
            <a:off x="219614" y="2539500"/>
            <a:ext cx="2597400" cy="578400"/>
          </a:xfrm>
          <a:prstGeom prst="flowChartAlternateProcess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en-GB" sz="11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Writing: Writing for other purposes - letters, descriptive poetry, fictional narratives, &amp; non fiction reports.</a:t>
            </a:r>
            <a:r>
              <a:rPr b="1" i="0" lang="en-GB" sz="1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b="0" i="0" sz="9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p2"/>
          <p:cNvSpPr/>
          <p:nvPr/>
        </p:nvSpPr>
        <p:spPr>
          <a:xfrm>
            <a:off x="3449500" y="1685262"/>
            <a:ext cx="2337000" cy="999600"/>
          </a:xfrm>
          <a:prstGeom prst="flowChartAlternateProcess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en-GB" sz="11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Maths: Addition and subtraction, money &amp; multiplication and division. </a:t>
            </a:r>
            <a:endParaRPr b="0" i="0" sz="11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Google Shape;86;p2"/>
          <p:cNvSpPr/>
          <p:nvPr/>
        </p:nvSpPr>
        <p:spPr>
          <a:xfrm>
            <a:off x="3449500" y="2812000"/>
            <a:ext cx="2337000" cy="784200"/>
          </a:xfrm>
          <a:prstGeom prst="flowChartAlternateProcess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en-GB" sz="11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Science: Living things and their habitats.  </a:t>
            </a:r>
            <a:endParaRPr b="1" i="0" sz="11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1" i="0" sz="11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p2"/>
          <p:cNvSpPr/>
          <p:nvPr/>
        </p:nvSpPr>
        <p:spPr>
          <a:xfrm>
            <a:off x="272425" y="1592450"/>
            <a:ext cx="2554200" cy="902100"/>
          </a:xfrm>
          <a:prstGeom prst="flowChartAlternateProcess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en-GB" sz="1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Reading: Where The Poppies Now Grow by Hilary Robinson and other descriptive poetry about Remembrance Day, The Polar Express by Chris Van Allsburg.</a:t>
            </a:r>
            <a:endParaRPr b="0" i="0" sz="85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Google Shape;88;p2"/>
          <p:cNvSpPr/>
          <p:nvPr/>
        </p:nvSpPr>
        <p:spPr>
          <a:xfrm>
            <a:off x="6325975" y="2723750"/>
            <a:ext cx="2597400" cy="902100"/>
          </a:xfrm>
          <a:prstGeom prst="flowChartAlternateProcess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en-GB" sz="11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Computing: </a:t>
            </a:r>
            <a:r>
              <a:rPr b="1" lang="en-GB" sz="1100">
                <a:latin typeface="Calibri"/>
                <a:ea typeface="Calibri"/>
                <a:cs typeface="Calibri"/>
                <a:sym typeface="Calibri"/>
              </a:rPr>
              <a:t>N/A this term. </a:t>
            </a:r>
            <a:endParaRPr b="1" i="0" sz="11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2"/>
          <p:cNvSpPr/>
          <p:nvPr/>
        </p:nvSpPr>
        <p:spPr>
          <a:xfrm>
            <a:off x="219614" y="3162850"/>
            <a:ext cx="2597400" cy="492600"/>
          </a:xfrm>
          <a:prstGeom prst="flowChartAlternateProcess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en-GB" sz="11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MFL: French - Family members and Christmas.</a:t>
            </a:r>
            <a:endParaRPr b="1" i="0" sz="11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2"/>
          <p:cNvSpPr/>
          <p:nvPr/>
        </p:nvSpPr>
        <p:spPr>
          <a:xfrm>
            <a:off x="219625" y="3762900"/>
            <a:ext cx="2597400" cy="509700"/>
          </a:xfrm>
          <a:prstGeom prst="flowChartAlternateProcess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en-GB" sz="11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Art / Design:</a:t>
            </a:r>
            <a:r>
              <a:rPr b="0" i="0" lang="en-GB" sz="11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N/A this term. </a:t>
            </a:r>
            <a:endParaRPr b="0" i="0" sz="11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2"/>
          <p:cNvSpPr/>
          <p:nvPr/>
        </p:nvSpPr>
        <p:spPr>
          <a:xfrm>
            <a:off x="241225" y="4386550"/>
            <a:ext cx="2554200" cy="492600"/>
          </a:xfrm>
          <a:prstGeom prst="flowChartAlternateProcess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en-GB" sz="11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Music: Perform and compose pieces of music inspired by the weather and Christmas Carols.</a:t>
            </a:r>
            <a:endParaRPr b="0" i="0" sz="9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2"/>
          <p:cNvSpPr/>
          <p:nvPr/>
        </p:nvSpPr>
        <p:spPr>
          <a:xfrm>
            <a:off x="3449500" y="3723350"/>
            <a:ext cx="2337000" cy="1155900"/>
          </a:xfrm>
          <a:prstGeom prst="flowChartAlternateProcess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en-GB" sz="11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Technology: Mechanisms - Levers and sliders. </a:t>
            </a:r>
            <a:endParaRPr b="1" i="0" sz="11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2"/>
          <p:cNvSpPr/>
          <p:nvPr/>
        </p:nvSpPr>
        <p:spPr>
          <a:xfrm>
            <a:off x="1109700" y="119000"/>
            <a:ext cx="6924600" cy="272400"/>
          </a:xfrm>
          <a:prstGeom prst="flowChartAlternateProcess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en-GB" sz="11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Curriculum Map -  Sycamores -  Autumn 2 Term</a:t>
            </a:r>
            <a:endParaRPr b="1" i="0" sz="11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2"/>
          <p:cNvSpPr/>
          <p:nvPr/>
        </p:nvSpPr>
        <p:spPr>
          <a:xfrm>
            <a:off x="1109700" y="470263"/>
            <a:ext cx="6924600" cy="306600"/>
          </a:xfrm>
          <a:prstGeom prst="flowChartAlternateProcess">
            <a:avLst/>
          </a:prstGeom>
          <a:gradFill>
            <a:gsLst>
              <a:gs pos="0">
                <a:srgbClr val="DFE9FB"/>
              </a:gs>
              <a:gs pos="100000">
                <a:srgbClr val="6E9BE7"/>
              </a:gs>
            </a:gsLst>
            <a:lin ang="5400012" scaled="0"/>
          </a:gra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en-GB" sz="11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PSHE: (SCARF) Valuing difference</a:t>
            </a:r>
            <a:endParaRPr b="1" i="0" sz="11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2"/>
          <p:cNvSpPr/>
          <p:nvPr/>
        </p:nvSpPr>
        <p:spPr>
          <a:xfrm>
            <a:off x="6325975" y="3761650"/>
            <a:ext cx="2597400" cy="1048800"/>
          </a:xfrm>
          <a:prstGeom prst="flowChartAlternateProcess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en-GB" sz="11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RE: Religious symbols and signs. </a:t>
            </a:r>
            <a:endParaRPr b="0" i="0" sz="11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2"/>
          <p:cNvSpPr txBox="1"/>
          <p:nvPr/>
        </p:nvSpPr>
        <p:spPr>
          <a:xfrm>
            <a:off x="379000" y="1285850"/>
            <a:ext cx="2337000" cy="30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GB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    Language and The Arts </a:t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2"/>
          <p:cNvSpPr txBox="1"/>
          <p:nvPr/>
        </p:nvSpPr>
        <p:spPr>
          <a:xfrm>
            <a:off x="3449500" y="1206975"/>
            <a:ext cx="2337000" cy="27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GB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STEM - Science Technology and Maths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p2"/>
          <p:cNvSpPr txBox="1"/>
          <p:nvPr/>
        </p:nvSpPr>
        <p:spPr>
          <a:xfrm>
            <a:off x="6409375" y="1149846"/>
            <a:ext cx="23370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GB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Knowledge and Understanding of the World</a:t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Google Shape;99;p2"/>
          <p:cNvSpPr/>
          <p:nvPr/>
        </p:nvSpPr>
        <p:spPr>
          <a:xfrm>
            <a:off x="1109700" y="855725"/>
            <a:ext cx="6924600" cy="272400"/>
          </a:xfrm>
          <a:prstGeom prst="flowChartAlternateProcess">
            <a:avLst/>
          </a:prstGeom>
          <a:gradFill>
            <a:gsLst>
              <a:gs pos="0">
                <a:srgbClr val="DFE9FB"/>
              </a:gs>
              <a:gs pos="100000">
                <a:srgbClr val="6E9BE7"/>
              </a:gs>
            </a:gsLst>
            <a:lin ang="5400012" scaled="0"/>
          </a:gra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en-GB" sz="11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PE: (Real PE)  Unit 2 and</a:t>
            </a:r>
            <a:r>
              <a:rPr b="1" lang="en-GB" sz="1100">
                <a:latin typeface="Calibri"/>
                <a:ea typeface="Calibri"/>
                <a:cs typeface="Calibri"/>
                <a:sym typeface="Calibri"/>
              </a:rPr>
              <a:t> Yoga</a:t>
            </a:r>
            <a:r>
              <a:rPr b="1" i="0" lang="en-GB" sz="11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b="1" i="0" sz="11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3"/>
          <p:cNvSpPr/>
          <p:nvPr/>
        </p:nvSpPr>
        <p:spPr>
          <a:xfrm>
            <a:off x="6242725" y="1172800"/>
            <a:ext cx="2763900" cy="3865500"/>
          </a:xfrm>
          <a:prstGeom prst="flowChartAlternateProcess">
            <a:avLst/>
          </a:prstGeom>
          <a:gradFill>
            <a:gsLst>
              <a:gs pos="0">
                <a:srgbClr val="DFE9FB"/>
              </a:gs>
              <a:gs pos="100000">
                <a:srgbClr val="6E9BE7"/>
              </a:gs>
            </a:gsLst>
            <a:lin ang="5400012" scaled="0"/>
          </a:gra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" name="Google Shape;105;p3"/>
          <p:cNvSpPr/>
          <p:nvPr/>
        </p:nvSpPr>
        <p:spPr>
          <a:xfrm>
            <a:off x="3174400" y="1172800"/>
            <a:ext cx="2887200" cy="3865500"/>
          </a:xfrm>
          <a:prstGeom prst="flowChartAlternateProcess">
            <a:avLst/>
          </a:prstGeom>
          <a:gradFill>
            <a:gsLst>
              <a:gs pos="0">
                <a:srgbClr val="DFE9FB"/>
              </a:gs>
              <a:gs pos="100000">
                <a:srgbClr val="6E9BE7"/>
              </a:gs>
            </a:gsLst>
            <a:lin ang="5400012" scaled="0"/>
          </a:gra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p3"/>
          <p:cNvSpPr/>
          <p:nvPr/>
        </p:nvSpPr>
        <p:spPr>
          <a:xfrm>
            <a:off x="106075" y="1172800"/>
            <a:ext cx="2887200" cy="3865500"/>
          </a:xfrm>
          <a:prstGeom prst="flowChartAlternateProcess">
            <a:avLst/>
          </a:prstGeom>
          <a:gradFill>
            <a:gsLst>
              <a:gs pos="0">
                <a:srgbClr val="DFE9FB"/>
              </a:gs>
              <a:gs pos="100000">
                <a:srgbClr val="6E9BE7"/>
              </a:gs>
            </a:gsLst>
            <a:lin ang="5400012" scaled="0"/>
          </a:gra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" name="Google Shape;107;p3"/>
          <p:cNvSpPr txBox="1"/>
          <p:nvPr/>
        </p:nvSpPr>
        <p:spPr>
          <a:xfrm>
            <a:off x="914400" y="2486672"/>
            <a:ext cx="7315200" cy="85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" name="Google Shape;108;p3"/>
          <p:cNvSpPr/>
          <p:nvPr/>
        </p:nvSpPr>
        <p:spPr>
          <a:xfrm>
            <a:off x="6340969" y="1735985"/>
            <a:ext cx="2554200" cy="902100"/>
          </a:xfrm>
          <a:prstGeom prst="flowChartAlternateProcess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en-GB" sz="11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Geography / History: The Victorian Era - life in the 18th Centruy, Florence Nightingale and Mary Seacole.</a:t>
            </a:r>
            <a:endParaRPr b="0" i="0" sz="11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9" name="Google Shape;109;p3"/>
          <p:cNvSpPr/>
          <p:nvPr/>
        </p:nvSpPr>
        <p:spPr>
          <a:xfrm>
            <a:off x="229214" y="2477000"/>
            <a:ext cx="2597400" cy="578400"/>
          </a:xfrm>
          <a:prstGeom prst="flowChartAlternateProcess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en-GB" sz="11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Writing: Poetry, </a:t>
            </a:r>
            <a:r>
              <a:rPr b="1" lang="en-GB" sz="1100">
                <a:latin typeface="Calibri"/>
                <a:ea typeface="Calibri"/>
                <a:cs typeface="Calibri"/>
                <a:sym typeface="Calibri"/>
              </a:rPr>
              <a:t>Writing from another perspective (diary), narratives, fact files, descriptive writing.  </a:t>
            </a:r>
            <a:endParaRPr b="0" i="0" sz="9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" name="Google Shape;110;p3"/>
          <p:cNvSpPr/>
          <p:nvPr/>
        </p:nvSpPr>
        <p:spPr>
          <a:xfrm>
            <a:off x="3449500" y="1685262"/>
            <a:ext cx="2337000" cy="999600"/>
          </a:xfrm>
          <a:prstGeom prst="flowChartAlternateProcess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en-GB" sz="11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Maths: M</a:t>
            </a:r>
            <a:r>
              <a:rPr b="1" lang="en-GB" sz="1100">
                <a:latin typeface="Calibri"/>
                <a:ea typeface="Calibri"/>
                <a:cs typeface="Calibri"/>
                <a:sym typeface="Calibri"/>
              </a:rPr>
              <a:t>oney, multiplication and division.</a:t>
            </a:r>
            <a:endParaRPr b="1" i="0" sz="11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1" name="Google Shape;111;p3"/>
          <p:cNvSpPr/>
          <p:nvPr/>
        </p:nvSpPr>
        <p:spPr>
          <a:xfrm>
            <a:off x="3449500" y="2812000"/>
            <a:ext cx="2337000" cy="784200"/>
          </a:xfrm>
          <a:prstGeom prst="flowChartAlternateProcess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en-GB" sz="11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Science: Animals including humans.</a:t>
            </a:r>
            <a:endParaRPr b="1" i="0" sz="11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1" i="0" sz="11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" name="Google Shape;112;p3"/>
          <p:cNvSpPr/>
          <p:nvPr/>
        </p:nvSpPr>
        <p:spPr>
          <a:xfrm>
            <a:off x="272425" y="1592450"/>
            <a:ext cx="2554200" cy="784200"/>
          </a:xfrm>
          <a:prstGeom prst="flowChartAlternateProcess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en-GB" sz="11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Reading: </a:t>
            </a:r>
            <a:r>
              <a:rPr b="1" i="0" lang="en-GB" sz="95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Queen Victoria’s Bathing Machine by Gloria Whelan, The Lady with the Lamp (poe</a:t>
            </a:r>
            <a:r>
              <a:rPr b="1" lang="en-GB" sz="950">
                <a:latin typeface="Calibri"/>
                <a:ea typeface="Calibri"/>
                <a:cs typeface="Calibri"/>
                <a:sym typeface="Calibri"/>
              </a:rPr>
              <a:t>try), Fantastic Women who Changed the World (Mary Seacole) by Kate Pankhurst </a:t>
            </a:r>
            <a:r>
              <a:rPr b="1" i="0" lang="en-GB" sz="95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a</a:t>
            </a:r>
            <a:r>
              <a:rPr b="1" lang="en-GB" sz="950">
                <a:latin typeface="Calibri"/>
                <a:ea typeface="Calibri"/>
                <a:cs typeface="Calibri"/>
                <a:sym typeface="Calibri"/>
              </a:rPr>
              <a:t>nd Hansel &amp; </a:t>
            </a:r>
            <a:r>
              <a:rPr b="1" lang="en-GB" sz="950">
                <a:latin typeface="Calibri"/>
                <a:ea typeface="Calibri"/>
                <a:cs typeface="Calibri"/>
                <a:sym typeface="Calibri"/>
              </a:rPr>
              <a:t>Gretel</a:t>
            </a:r>
            <a:r>
              <a:rPr b="1" lang="en-GB" sz="950">
                <a:latin typeface="Calibri"/>
                <a:ea typeface="Calibri"/>
                <a:cs typeface="Calibri"/>
                <a:sym typeface="Calibri"/>
              </a:rPr>
              <a:t> by Anthony Browne.</a:t>
            </a:r>
            <a:endParaRPr b="0" i="0" sz="95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" name="Google Shape;113;p3"/>
          <p:cNvSpPr/>
          <p:nvPr/>
        </p:nvSpPr>
        <p:spPr>
          <a:xfrm>
            <a:off x="6325975" y="2723750"/>
            <a:ext cx="2597400" cy="902100"/>
          </a:xfrm>
          <a:prstGeom prst="flowChartAlternateProcess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en-GB" sz="11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Computing: Creating media - </a:t>
            </a:r>
            <a:r>
              <a:rPr b="1" lang="en-GB" sz="1100">
                <a:latin typeface="Calibri"/>
                <a:ea typeface="Calibri"/>
                <a:cs typeface="Calibri"/>
                <a:sym typeface="Calibri"/>
              </a:rPr>
              <a:t>Digital photography.</a:t>
            </a:r>
            <a:r>
              <a:rPr b="1" i="0" lang="en-GB" sz="11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b="1" i="0" sz="11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" name="Google Shape;114;p3"/>
          <p:cNvSpPr/>
          <p:nvPr/>
        </p:nvSpPr>
        <p:spPr>
          <a:xfrm>
            <a:off x="219614" y="3156350"/>
            <a:ext cx="2597400" cy="492600"/>
          </a:xfrm>
          <a:prstGeom prst="flowChartAlternateProcess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en-GB" sz="11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MFL: French - Food</a:t>
            </a:r>
            <a:endParaRPr b="1" i="0" sz="11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" name="Google Shape;115;p3"/>
          <p:cNvSpPr/>
          <p:nvPr/>
        </p:nvSpPr>
        <p:spPr>
          <a:xfrm>
            <a:off x="219625" y="3720000"/>
            <a:ext cx="2597400" cy="509700"/>
          </a:xfrm>
          <a:prstGeom prst="flowChartAlternateProcess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en-GB" sz="11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Art / Design: Drawing cartoon characters, making money and masks.</a:t>
            </a:r>
            <a:r>
              <a:rPr b="0" i="0" lang="en-GB" sz="11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b="0" i="0" sz="11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" name="Google Shape;116;p3"/>
          <p:cNvSpPr/>
          <p:nvPr/>
        </p:nvSpPr>
        <p:spPr>
          <a:xfrm>
            <a:off x="241225" y="4300751"/>
            <a:ext cx="2554200" cy="578400"/>
          </a:xfrm>
          <a:prstGeom prst="flowChartAlternateProcess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en-GB" sz="11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Music: N/A this term. </a:t>
            </a:r>
            <a:endParaRPr b="0" i="0" sz="9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7" name="Google Shape;117;p3"/>
          <p:cNvSpPr/>
          <p:nvPr/>
        </p:nvSpPr>
        <p:spPr>
          <a:xfrm>
            <a:off x="3449500" y="3723350"/>
            <a:ext cx="2337000" cy="1155900"/>
          </a:xfrm>
          <a:prstGeom prst="flowChartAlternateProcess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en-GB" sz="11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Technology: N/A this term</a:t>
            </a:r>
            <a:endParaRPr b="1" i="0" sz="11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8" name="Google Shape;118;p3"/>
          <p:cNvSpPr/>
          <p:nvPr/>
        </p:nvSpPr>
        <p:spPr>
          <a:xfrm>
            <a:off x="1109700" y="119000"/>
            <a:ext cx="6924600" cy="272400"/>
          </a:xfrm>
          <a:prstGeom prst="flowChartAlternateProcess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en-GB" sz="11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Curriculum Map - Sycamores   Spring 1 Term</a:t>
            </a:r>
            <a:endParaRPr b="1" i="0" sz="11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9" name="Google Shape;119;p3"/>
          <p:cNvSpPr/>
          <p:nvPr/>
        </p:nvSpPr>
        <p:spPr>
          <a:xfrm>
            <a:off x="1109700" y="470263"/>
            <a:ext cx="6924600" cy="306600"/>
          </a:xfrm>
          <a:prstGeom prst="flowChartAlternateProcess">
            <a:avLst/>
          </a:prstGeom>
          <a:gradFill>
            <a:gsLst>
              <a:gs pos="0">
                <a:srgbClr val="DFE9FB"/>
              </a:gs>
              <a:gs pos="100000">
                <a:srgbClr val="6E9BE7"/>
              </a:gs>
            </a:gsLst>
            <a:lin ang="5400012" scaled="0"/>
          </a:gra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en-GB" sz="11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PSHE: (SCARF) Keeping myself safe</a:t>
            </a:r>
            <a:endParaRPr b="1" i="0" sz="11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0" name="Google Shape;120;p3"/>
          <p:cNvSpPr/>
          <p:nvPr/>
        </p:nvSpPr>
        <p:spPr>
          <a:xfrm>
            <a:off x="6325975" y="3761650"/>
            <a:ext cx="2597400" cy="1048800"/>
          </a:xfrm>
          <a:prstGeom prst="flowChartAlternateProcess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en-GB" sz="11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RE: </a:t>
            </a:r>
            <a:r>
              <a:rPr b="1" lang="en-GB" sz="1100">
                <a:latin typeface="Calibri"/>
                <a:ea typeface="Calibri"/>
                <a:cs typeface="Calibri"/>
                <a:sym typeface="Calibri"/>
              </a:rPr>
              <a:t>Rules and routines -The 10 Commandments, Shabbat (Judaism), the 5 Pillars of Islam and the 5 Ks (Sikhism).</a:t>
            </a:r>
            <a:endParaRPr b="0" i="0" sz="11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1" name="Google Shape;121;p3"/>
          <p:cNvSpPr txBox="1"/>
          <p:nvPr/>
        </p:nvSpPr>
        <p:spPr>
          <a:xfrm>
            <a:off x="379000" y="1285850"/>
            <a:ext cx="2337000" cy="30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GB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    Language and The Arts </a:t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" name="Google Shape;122;p3"/>
          <p:cNvSpPr txBox="1"/>
          <p:nvPr/>
        </p:nvSpPr>
        <p:spPr>
          <a:xfrm>
            <a:off x="3449500" y="1206975"/>
            <a:ext cx="2337000" cy="27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GB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STEM - Science Technology and Maths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" name="Google Shape;123;p3"/>
          <p:cNvSpPr txBox="1"/>
          <p:nvPr/>
        </p:nvSpPr>
        <p:spPr>
          <a:xfrm>
            <a:off x="6409375" y="1149846"/>
            <a:ext cx="23370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GB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Knowledge and Understanding of the World</a:t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" name="Google Shape;124;p3"/>
          <p:cNvSpPr/>
          <p:nvPr/>
        </p:nvSpPr>
        <p:spPr>
          <a:xfrm>
            <a:off x="1109700" y="855725"/>
            <a:ext cx="6924600" cy="272400"/>
          </a:xfrm>
          <a:prstGeom prst="flowChartAlternateProcess">
            <a:avLst/>
          </a:prstGeom>
          <a:gradFill>
            <a:gsLst>
              <a:gs pos="0">
                <a:srgbClr val="DFE9FB"/>
              </a:gs>
              <a:gs pos="100000">
                <a:srgbClr val="6E9BE7"/>
              </a:gs>
            </a:gsLst>
            <a:lin ang="5400012" scaled="0"/>
          </a:gra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en-GB" sz="11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PE: (Real PE) Unit </a:t>
            </a:r>
            <a:r>
              <a:rPr b="1" lang="en-GB" sz="1100">
                <a:latin typeface="Calibri"/>
                <a:ea typeface="Calibri"/>
                <a:cs typeface="Calibri"/>
                <a:sym typeface="Calibri"/>
              </a:rPr>
              <a:t>4 &amp; Invasion Games Multiskills</a:t>
            </a:r>
            <a:endParaRPr b="1" i="0" sz="11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4"/>
          <p:cNvSpPr/>
          <p:nvPr/>
        </p:nvSpPr>
        <p:spPr>
          <a:xfrm>
            <a:off x="6242725" y="1172800"/>
            <a:ext cx="2763900" cy="3865500"/>
          </a:xfrm>
          <a:prstGeom prst="flowChartAlternateProcess">
            <a:avLst/>
          </a:prstGeom>
          <a:gradFill>
            <a:gsLst>
              <a:gs pos="0">
                <a:srgbClr val="DFE9FB"/>
              </a:gs>
              <a:gs pos="100000">
                <a:srgbClr val="6E9BE7"/>
              </a:gs>
            </a:gsLst>
            <a:lin ang="5400012" scaled="0"/>
          </a:gra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0" name="Google Shape;130;p4"/>
          <p:cNvSpPr/>
          <p:nvPr/>
        </p:nvSpPr>
        <p:spPr>
          <a:xfrm>
            <a:off x="3174400" y="1172800"/>
            <a:ext cx="2887200" cy="3865500"/>
          </a:xfrm>
          <a:prstGeom prst="flowChartAlternateProcess">
            <a:avLst/>
          </a:prstGeom>
          <a:gradFill>
            <a:gsLst>
              <a:gs pos="0">
                <a:srgbClr val="DFE9FB"/>
              </a:gs>
              <a:gs pos="100000">
                <a:srgbClr val="6E9BE7"/>
              </a:gs>
            </a:gsLst>
            <a:lin ang="5400012" scaled="0"/>
          </a:gra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" name="Google Shape;131;p4"/>
          <p:cNvSpPr/>
          <p:nvPr/>
        </p:nvSpPr>
        <p:spPr>
          <a:xfrm>
            <a:off x="106075" y="1172800"/>
            <a:ext cx="2887200" cy="3865500"/>
          </a:xfrm>
          <a:prstGeom prst="flowChartAlternateProcess">
            <a:avLst/>
          </a:prstGeom>
          <a:gradFill>
            <a:gsLst>
              <a:gs pos="0">
                <a:srgbClr val="DFE9FB"/>
              </a:gs>
              <a:gs pos="100000">
                <a:srgbClr val="6E9BE7"/>
              </a:gs>
            </a:gsLst>
            <a:lin ang="5400012" scaled="0"/>
          </a:gra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" name="Google Shape;132;p4"/>
          <p:cNvSpPr txBox="1"/>
          <p:nvPr/>
        </p:nvSpPr>
        <p:spPr>
          <a:xfrm>
            <a:off x="914400" y="2486672"/>
            <a:ext cx="7315200" cy="85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3" name="Google Shape;133;p4"/>
          <p:cNvSpPr/>
          <p:nvPr/>
        </p:nvSpPr>
        <p:spPr>
          <a:xfrm>
            <a:off x="6340969" y="1735985"/>
            <a:ext cx="2554200" cy="902100"/>
          </a:xfrm>
          <a:prstGeom prst="flowChartAlternateProcess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en-GB" sz="11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Geography / History: The 4 countries of the UK and the capital cities.  </a:t>
            </a:r>
            <a:endParaRPr b="0" i="0" sz="11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" name="Google Shape;134;p4"/>
          <p:cNvSpPr/>
          <p:nvPr/>
        </p:nvSpPr>
        <p:spPr>
          <a:xfrm>
            <a:off x="229214" y="2477000"/>
            <a:ext cx="2597400" cy="578400"/>
          </a:xfrm>
          <a:prstGeom prst="flowChartAlternateProcess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en-GB" sz="11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Writing: Narratives, descriptive writing and writing for other purposes - letters, lists, instruction writing</a:t>
            </a:r>
            <a:r>
              <a:rPr b="1" i="0" lang="en-GB" sz="1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b="0" i="0" sz="9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5" name="Google Shape;135;p4"/>
          <p:cNvSpPr/>
          <p:nvPr/>
        </p:nvSpPr>
        <p:spPr>
          <a:xfrm>
            <a:off x="3449500" y="1685262"/>
            <a:ext cx="2337000" cy="999600"/>
          </a:xfrm>
          <a:prstGeom prst="flowChartAlternateProcess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en-GB" sz="11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Maths: Statistics,</a:t>
            </a:r>
            <a:r>
              <a:rPr b="1" lang="en-GB" sz="1100">
                <a:latin typeface="Calibri"/>
                <a:ea typeface="Calibri"/>
                <a:cs typeface="Calibri"/>
                <a:sym typeface="Calibri"/>
              </a:rPr>
              <a:t> s</a:t>
            </a:r>
            <a:r>
              <a:rPr b="1" i="0" lang="en-GB" sz="11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hapes and fractions.</a:t>
            </a:r>
            <a:endParaRPr b="1" i="0" sz="11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6" name="Google Shape;136;p4"/>
          <p:cNvSpPr/>
          <p:nvPr/>
        </p:nvSpPr>
        <p:spPr>
          <a:xfrm>
            <a:off x="3449500" y="2812000"/>
            <a:ext cx="2337000" cy="784200"/>
          </a:xfrm>
          <a:prstGeom prst="flowChartAlternateProcess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en-GB" sz="11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Science: Everyday materials. </a:t>
            </a:r>
            <a:endParaRPr b="1" i="0" sz="11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1" i="0" sz="11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7" name="Google Shape;137;p4"/>
          <p:cNvSpPr/>
          <p:nvPr/>
        </p:nvSpPr>
        <p:spPr>
          <a:xfrm>
            <a:off x="272425" y="1592450"/>
            <a:ext cx="2554200" cy="784200"/>
          </a:xfrm>
          <a:prstGeom prst="flowChartAlternateProcess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en-GB" sz="11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Reading:</a:t>
            </a:r>
            <a:r>
              <a:rPr b="1" i="0" lang="en-GB" sz="95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Significant authors from the 4 countries of the UK - Alan Ahlberg, Oliver Jeffers, Mairi Hedderwick and Roald Dahl.</a:t>
            </a:r>
            <a:endParaRPr b="0" i="0" sz="95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8" name="Google Shape;138;p4"/>
          <p:cNvSpPr/>
          <p:nvPr/>
        </p:nvSpPr>
        <p:spPr>
          <a:xfrm>
            <a:off x="6325975" y="2723750"/>
            <a:ext cx="2597400" cy="902100"/>
          </a:xfrm>
          <a:prstGeom prst="flowChartAlternateProcess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en-GB" sz="11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Computing: </a:t>
            </a:r>
            <a:r>
              <a:rPr b="1" lang="en-GB" sz="1100">
                <a:latin typeface="Calibri"/>
                <a:ea typeface="Calibri"/>
                <a:cs typeface="Calibri"/>
                <a:sym typeface="Calibri"/>
              </a:rPr>
              <a:t>Making music. </a:t>
            </a:r>
            <a:r>
              <a:rPr b="1" i="0" lang="en-GB" sz="11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b="1" i="0" sz="11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9" name="Google Shape;139;p4"/>
          <p:cNvSpPr/>
          <p:nvPr/>
        </p:nvSpPr>
        <p:spPr>
          <a:xfrm>
            <a:off x="219614" y="3156350"/>
            <a:ext cx="2597400" cy="492600"/>
          </a:xfrm>
          <a:prstGeom prst="flowChartAlternateProcess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en-GB" sz="11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MFL: French - Months</a:t>
            </a:r>
            <a:endParaRPr b="1" i="0" sz="11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0" name="Google Shape;140;p4"/>
          <p:cNvSpPr/>
          <p:nvPr/>
        </p:nvSpPr>
        <p:spPr>
          <a:xfrm>
            <a:off x="219625" y="3720000"/>
            <a:ext cx="2597400" cy="509700"/>
          </a:xfrm>
          <a:prstGeom prst="flowChartAlternateProcess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en-GB" sz="11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Art / Design: N/A this term</a:t>
            </a:r>
            <a:r>
              <a:rPr b="0" i="0" lang="en-GB" sz="11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b="0" i="0" sz="11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1" name="Google Shape;141;p4"/>
          <p:cNvSpPr/>
          <p:nvPr/>
        </p:nvSpPr>
        <p:spPr>
          <a:xfrm>
            <a:off x="241225" y="4300751"/>
            <a:ext cx="2554200" cy="578400"/>
          </a:xfrm>
          <a:prstGeom prst="flowChartAlternateProcess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en-GB" sz="11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Music: </a:t>
            </a:r>
            <a:r>
              <a:rPr b="1" lang="en-GB" sz="1100">
                <a:latin typeface="Calibri"/>
                <a:ea typeface="Calibri"/>
                <a:cs typeface="Calibri"/>
                <a:sym typeface="Calibri"/>
              </a:rPr>
              <a:t>N/A this term</a:t>
            </a:r>
            <a:endParaRPr b="0" i="0" sz="9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2" name="Google Shape;142;p4"/>
          <p:cNvSpPr/>
          <p:nvPr/>
        </p:nvSpPr>
        <p:spPr>
          <a:xfrm>
            <a:off x="3449500" y="3723350"/>
            <a:ext cx="2337000" cy="1155900"/>
          </a:xfrm>
          <a:prstGeom prst="flowChartAlternateProcess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en-GB" sz="11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Technology: </a:t>
            </a:r>
            <a:r>
              <a:rPr b="1" lang="en-GB" sz="1100">
                <a:latin typeface="Calibri"/>
                <a:ea typeface="Calibri"/>
                <a:cs typeface="Calibri"/>
                <a:sym typeface="Calibri"/>
              </a:rPr>
              <a:t>Food &amp; cooking</a:t>
            </a:r>
            <a:r>
              <a:rPr b="1" i="0" lang="en-GB" sz="11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endParaRPr b="0" i="0" sz="11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3" name="Google Shape;143;p4"/>
          <p:cNvSpPr/>
          <p:nvPr/>
        </p:nvSpPr>
        <p:spPr>
          <a:xfrm>
            <a:off x="1109700" y="119000"/>
            <a:ext cx="6924600" cy="272400"/>
          </a:xfrm>
          <a:prstGeom prst="flowChartAlternateProcess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en-GB" sz="11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Curriculum Map - Sycamores  Spring 2 Term</a:t>
            </a:r>
            <a:endParaRPr b="1" i="0" sz="11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4" name="Google Shape;144;p4"/>
          <p:cNvSpPr/>
          <p:nvPr/>
        </p:nvSpPr>
        <p:spPr>
          <a:xfrm>
            <a:off x="1109700" y="470263"/>
            <a:ext cx="6924600" cy="306600"/>
          </a:xfrm>
          <a:prstGeom prst="flowChartAlternateProcess">
            <a:avLst/>
          </a:prstGeom>
          <a:gradFill>
            <a:gsLst>
              <a:gs pos="0">
                <a:srgbClr val="DFE9FB"/>
              </a:gs>
              <a:gs pos="100000">
                <a:srgbClr val="6E9BE7"/>
              </a:gs>
            </a:gsLst>
            <a:lin ang="5400012" scaled="0"/>
          </a:gra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en-GB" sz="11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PSHE: (SCARF) Rights and responsibilities</a:t>
            </a:r>
            <a:endParaRPr b="1" i="0" sz="11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5" name="Google Shape;145;p4"/>
          <p:cNvSpPr/>
          <p:nvPr/>
        </p:nvSpPr>
        <p:spPr>
          <a:xfrm>
            <a:off x="6325975" y="3761650"/>
            <a:ext cx="2597400" cy="1048800"/>
          </a:xfrm>
          <a:prstGeom prst="flowChartAlternateProcess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en-GB" sz="11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RE: </a:t>
            </a:r>
            <a:r>
              <a:rPr b="1" lang="en-GB" sz="1100">
                <a:latin typeface="Calibri"/>
                <a:ea typeface="Calibri"/>
                <a:cs typeface="Calibri"/>
                <a:sym typeface="Calibri"/>
              </a:rPr>
              <a:t>Beginnings and endings.</a:t>
            </a:r>
            <a:r>
              <a:rPr b="1" i="0" lang="en-GB" sz="11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b="0" i="0" sz="11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6" name="Google Shape;146;p4"/>
          <p:cNvSpPr txBox="1"/>
          <p:nvPr/>
        </p:nvSpPr>
        <p:spPr>
          <a:xfrm>
            <a:off x="379000" y="1285850"/>
            <a:ext cx="2337000" cy="30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GB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    Language and The Arts </a:t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" name="Google Shape;147;p4"/>
          <p:cNvSpPr txBox="1"/>
          <p:nvPr/>
        </p:nvSpPr>
        <p:spPr>
          <a:xfrm>
            <a:off x="3449500" y="1206975"/>
            <a:ext cx="2337000" cy="27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GB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STEM - Science Technology and Maths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" name="Google Shape;148;p4"/>
          <p:cNvSpPr txBox="1"/>
          <p:nvPr/>
        </p:nvSpPr>
        <p:spPr>
          <a:xfrm>
            <a:off x="6409375" y="1149846"/>
            <a:ext cx="23370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GB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Knowledge and Understanding of the World</a:t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" name="Google Shape;149;p4"/>
          <p:cNvSpPr/>
          <p:nvPr/>
        </p:nvSpPr>
        <p:spPr>
          <a:xfrm>
            <a:off x="1109700" y="855725"/>
            <a:ext cx="6924600" cy="272400"/>
          </a:xfrm>
          <a:prstGeom prst="flowChartAlternateProcess">
            <a:avLst/>
          </a:prstGeom>
          <a:gradFill>
            <a:gsLst>
              <a:gs pos="0">
                <a:srgbClr val="DFE9FB"/>
              </a:gs>
              <a:gs pos="100000">
                <a:srgbClr val="6E9BE7"/>
              </a:gs>
            </a:gsLst>
            <a:lin ang="5400012" scaled="0"/>
          </a:gra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en-GB" sz="11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PE: (Real PE) Unit 4 &amp; Dance</a:t>
            </a:r>
            <a:endParaRPr b="1" i="0" sz="11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5"/>
          <p:cNvSpPr/>
          <p:nvPr/>
        </p:nvSpPr>
        <p:spPr>
          <a:xfrm>
            <a:off x="6242725" y="1172800"/>
            <a:ext cx="2763900" cy="3865500"/>
          </a:xfrm>
          <a:prstGeom prst="flowChartAlternateProcess">
            <a:avLst/>
          </a:prstGeom>
          <a:gradFill>
            <a:gsLst>
              <a:gs pos="0">
                <a:srgbClr val="DFE9FB"/>
              </a:gs>
              <a:gs pos="100000">
                <a:srgbClr val="6E9BE7"/>
              </a:gs>
            </a:gsLst>
            <a:lin ang="5400012" scaled="0"/>
          </a:gra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5" name="Google Shape;155;p5"/>
          <p:cNvSpPr/>
          <p:nvPr/>
        </p:nvSpPr>
        <p:spPr>
          <a:xfrm>
            <a:off x="3174400" y="1172800"/>
            <a:ext cx="2887200" cy="3865500"/>
          </a:xfrm>
          <a:prstGeom prst="flowChartAlternateProcess">
            <a:avLst/>
          </a:prstGeom>
          <a:gradFill>
            <a:gsLst>
              <a:gs pos="0">
                <a:srgbClr val="DFE9FB"/>
              </a:gs>
              <a:gs pos="100000">
                <a:srgbClr val="6E9BE7"/>
              </a:gs>
            </a:gsLst>
            <a:lin ang="5400012" scaled="0"/>
          </a:gra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6" name="Google Shape;156;p5"/>
          <p:cNvSpPr/>
          <p:nvPr/>
        </p:nvSpPr>
        <p:spPr>
          <a:xfrm>
            <a:off x="106075" y="1172800"/>
            <a:ext cx="2887200" cy="3865500"/>
          </a:xfrm>
          <a:prstGeom prst="flowChartAlternateProcess">
            <a:avLst/>
          </a:prstGeom>
          <a:gradFill>
            <a:gsLst>
              <a:gs pos="0">
                <a:srgbClr val="DFE9FB"/>
              </a:gs>
              <a:gs pos="100000">
                <a:srgbClr val="6E9BE7"/>
              </a:gs>
            </a:gsLst>
            <a:lin ang="5400012" scaled="0"/>
          </a:gra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7" name="Google Shape;157;p5"/>
          <p:cNvSpPr txBox="1"/>
          <p:nvPr/>
        </p:nvSpPr>
        <p:spPr>
          <a:xfrm>
            <a:off x="914400" y="2486672"/>
            <a:ext cx="7315200" cy="85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8" name="Google Shape;158;p5"/>
          <p:cNvSpPr/>
          <p:nvPr/>
        </p:nvSpPr>
        <p:spPr>
          <a:xfrm>
            <a:off x="6340969" y="1735985"/>
            <a:ext cx="2554200" cy="902100"/>
          </a:xfrm>
          <a:prstGeom prst="flowChartAlternateProcess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en-GB" sz="11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Geography / History:</a:t>
            </a:r>
            <a:r>
              <a:rPr b="1" lang="en-GB" sz="1100">
                <a:latin typeface="Calibri"/>
                <a:ea typeface="Calibri"/>
                <a:cs typeface="Calibri"/>
                <a:sym typeface="Calibri"/>
              </a:rPr>
              <a:t> The 7 continents and 5 oceans of the world.</a:t>
            </a:r>
            <a:endParaRPr b="0" i="0" sz="11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9" name="Google Shape;159;p5"/>
          <p:cNvSpPr/>
          <p:nvPr/>
        </p:nvSpPr>
        <p:spPr>
          <a:xfrm>
            <a:off x="219614" y="2840975"/>
            <a:ext cx="2597400" cy="578400"/>
          </a:xfrm>
          <a:prstGeom prst="flowChartAlternateProcess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GB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Writing: Narratives, persuasive posters, instruction writing, descriptive writing, letters and diaries. </a:t>
            </a:r>
            <a:endParaRPr/>
          </a:p>
        </p:txBody>
      </p:sp>
      <p:sp>
        <p:nvSpPr>
          <p:cNvPr id="160" name="Google Shape;160;p5"/>
          <p:cNvSpPr/>
          <p:nvPr/>
        </p:nvSpPr>
        <p:spPr>
          <a:xfrm>
            <a:off x="3449500" y="1685262"/>
            <a:ext cx="2337000" cy="999600"/>
          </a:xfrm>
          <a:prstGeom prst="flowChartAlternateProcess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en-GB" sz="11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Maths: </a:t>
            </a:r>
            <a:r>
              <a:rPr b="1" lang="en-GB" sz="1100">
                <a:latin typeface="Calibri"/>
                <a:ea typeface="Calibri"/>
                <a:cs typeface="Calibri"/>
                <a:sym typeface="Calibri"/>
              </a:rPr>
              <a:t>Fractions, Measurements, Addition &amp; subtraction</a:t>
            </a:r>
            <a:endParaRPr b="1" i="0" sz="11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1" name="Google Shape;161;p5"/>
          <p:cNvSpPr/>
          <p:nvPr/>
        </p:nvSpPr>
        <p:spPr>
          <a:xfrm>
            <a:off x="3449500" y="2812000"/>
            <a:ext cx="2337000" cy="784200"/>
          </a:xfrm>
          <a:prstGeom prst="flowChartAlternateProcess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en-GB" sz="11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Science: Plants </a:t>
            </a:r>
            <a:endParaRPr b="1" i="0" sz="11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1" i="0" sz="11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2" name="Google Shape;162;p5"/>
          <p:cNvSpPr/>
          <p:nvPr/>
        </p:nvSpPr>
        <p:spPr>
          <a:xfrm>
            <a:off x="241225" y="1701729"/>
            <a:ext cx="2554200" cy="1048800"/>
          </a:xfrm>
          <a:prstGeom prst="flowChartAlternateProcess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en-GB" sz="11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Reading: Mrs Armitage on </a:t>
            </a:r>
            <a:r>
              <a:rPr b="1" lang="en-GB" sz="1100">
                <a:latin typeface="Calibri"/>
                <a:ea typeface="Calibri"/>
                <a:cs typeface="Calibri"/>
                <a:sym typeface="Calibri"/>
              </a:rPr>
              <a:t>Wheels by Quentin Blake, The Messy Magpie (recycling Ebook), See inside: Recycling &amp; Rubbish by Alex Firth, The Pirates Next Door by Johnny Duddle and The Diary of a Wombat by Jackie French</a:t>
            </a:r>
            <a:r>
              <a:rPr b="1" i="0" lang="en-GB" sz="95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b="0" i="0" sz="95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3" name="Google Shape;163;p5"/>
          <p:cNvSpPr/>
          <p:nvPr/>
        </p:nvSpPr>
        <p:spPr>
          <a:xfrm>
            <a:off x="6325975" y="2723750"/>
            <a:ext cx="2597400" cy="902100"/>
          </a:xfrm>
          <a:prstGeom prst="flowChartAlternateProcess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en-GB" sz="11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Computing: Programming - Robot algorithms.  </a:t>
            </a:r>
            <a:endParaRPr b="1" i="0" sz="11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4" name="Google Shape;164;p5"/>
          <p:cNvSpPr/>
          <p:nvPr/>
        </p:nvSpPr>
        <p:spPr>
          <a:xfrm>
            <a:off x="219625" y="3489000"/>
            <a:ext cx="2597400" cy="381300"/>
          </a:xfrm>
          <a:prstGeom prst="flowChartAlternateProcess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en-GB" sz="11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MFL: French - Seasons</a:t>
            </a:r>
            <a:endParaRPr b="1" i="0" sz="11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5" name="Google Shape;165;p5"/>
          <p:cNvSpPr/>
          <p:nvPr/>
        </p:nvSpPr>
        <p:spPr>
          <a:xfrm>
            <a:off x="219625" y="3939950"/>
            <a:ext cx="2597400" cy="509700"/>
          </a:xfrm>
          <a:prstGeom prst="flowChartAlternateProcess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en-GB" sz="1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Art / Design: Houses from around the worl</a:t>
            </a:r>
            <a:r>
              <a:rPr b="1" lang="en-GB" sz="1000">
                <a:latin typeface="Calibri"/>
                <a:ea typeface="Calibri"/>
                <a:cs typeface="Calibri"/>
                <a:sym typeface="Calibri"/>
              </a:rPr>
              <a:t>d - collage and line drawing. Becoming an architect! Designing and building.</a:t>
            </a:r>
            <a:endParaRPr b="0" i="0" sz="10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6" name="Google Shape;166;p5"/>
          <p:cNvSpPr/>
          <p:nvPr/>
        </p:nvSpPr>
        <p:spPr>
          <a:xfrm>
            <a:off x="241225" y="4497850"/>
            <a:ext cx="2554200" cy="381300"/>
          </a:xfrm>
          <a:prstGeom prst="flowChartAlternateProcess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en-GB" sz="11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Music: N/Aa this term.  </a:t>
            </a:r>
            <a:endParaRPr b="0" i="0" sz="9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7" name="Google Shape;167;p5"/>
          <p:cNvSpPr/>
          <p:nvPr/>
        </p:nvSpPr>
        <p:spPr>
          <a:xfrm>
            <a:off x="3449500" y="3723350"/>
            <a:ext cx="2337000" cy="1155900"/>
          </a:xfrm>
          <a:prstGeom prst="flowChartAlternateProcess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en-GB" sz="11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Technology: </a:t>
            </a:r>
            <a:endParaRPr b="1" i="0" sz="11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en-GB" sz="11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N/A this term. </a:t>
            </a:r>
            <a:endParaRPr b="0" i="0" sz="11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8" name="Google Shape;168;p5"/>
          <p:cNvSpPr/>
          <p:nvPr/>
        </p:nvSpPr>
        <p:spPr>
          <a:xfrm>
            <a:off x="1109700" y="119000"/>
            <a:ext cx="6924600" cy="272400"/>
          </a:xfrm>
          <a:prstGeom prst="flowChartAlternateProcess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en-GB" sz="11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Curriculum Map - Sycamores -  Summer Term 1</a:t>
            </a:r>
            <a:endParaRPr b="1" i="0" sz="11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9" name="Google Shape;169;p5"/>
          <p:cNvSpPr/>
          <p:nvPr/>
        </p:nvSpPr>
        <p:spPr>
          <a:xfrm>
            <a:off x="1109700" y="470263"/>
            <a:ext cx="6924600" cy="306600"/>
          </a:xfrm>
          <a:prstGeom prst="flowChartAlternateProcess">
            <a:avLst/>
          </a:prstGeom>
          <a:gradFill>
            <a:gsLst>
              <a:gs pos="0">
                <a:srgbClr val="DFE9FB"/>
              </a:gs>
              <a:gs pos="100000">
                <a:srgbClr val="6E9BE7"/>
              </a:gs>
            </a:gsLst>
            <a:lin ang="5400012" scaled="0"/>
          </a:gra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en-GB" sz="11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PSHE: (SCARF) Being my best</a:t>
            </a:r>
            <a:endParaRPr b="1" i="0" sz="11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0" name="Google Shape;170;p5"/>
          <p:cNvSpPr/>
          <p:nvPr/>
        </p:nvSpPr>
        <p:spPr>
          <a:xfrm>
            <a:off x="6325975" y="3761650"/>
            <a:ext cx="2597400" cy="1048800"/>
          </a:xfrm>
          <a:prstGeom prst="flowChartAlternateProcess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en-GB" sz="11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RE: </a:t>
            </a:r>
            <a:r>
              <a:rPr b="1" lang="en-GB" sz="1100">
                <a:latin typeface="Calibri"/>
                <a:ea typeface="Calibri"/>
                <a:cs typeface="Calibri"/>
                <a:sym typeface="Calibri"/>
              </a:rPr>
              <a:t>Ceremonies - Aqiqah (Islam), Bar Mitzvah (Judaism), Dastar Bandi (Sikhism), Wedding (Hinduism) and planning our own ceremonies.</a:t>
            </a:r>
            <a:endParaRPr b="0" i="0" sz="11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1" name="Google Shape;171;p5"/>
          <p:cNvSpPr txBox="1"/>
          <p:nvPr/>
        </p:nvSpPr>
        <p:spPr>
          <a:xfrm>
            <a:off x="379000" y="1285850"/>
            <a:ext cx="2337000" cy="30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GB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    Language and The Arts </a:t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2" name="Google Shape;172;p5"/>
          <p:cNvSpPr txBox="1"/>
          <p:nvPr/>
        </p:nvSpPr>
        <p:spPr>
          <a:xfrm>
            <a:off x="3449500" y="1206975"/>
            <a:ext cx="2337000" cy="27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GB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STEM - Science Technology and Maths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3" name="Google Shape;173;p5"/>
          <p:cNvSpPr txBox="1"/>
          <p:nvPr/>
        </p:nvSpPr>
        <p:spPr>
          <a:xfrm>
            <a:off x="6409375" y="1149846"/>
            <a:ext cx="23370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GB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Knowledge and Understanding of the World</a:t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4" name="Google Shape;174;p5"/>
          <p:cNvSpPr/>
          <p:nvPr/>
        </p:nvSpPr>
        <p:spPr>
          <a:xfrm>
            <a:off x="1109700" y="855725"/>
            <a:ext cx="6924600" cy="272400"/>
          </a:xfrm>
          <a:prstGeom prst="flowChartAlternateProcess">
            <a:avLst/>
          </a:prstGeom>
          <a:gradFill>
            <a:gsLst>
              <a:gs pos="0">
                <a:srgbClr val="DFE9FB"/>
              </a:gs>
              <a:gs pos="100000">
                <a:srgbClr val="6E9BE7"/>
              </a:gs>
            </a:gsLst>
            <a:lin ang="5400012" scaled="0"/>
          </a:gra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en-GB" sz="11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PE: (Real PE) Unit 5 &amp; </a:t>
            </a:r>
            <a:r>
              <a:rPr b="1" lang="en-GB" sz="1100">
                <a:latin typeface="Calibri"/>
                <a:ea typeface="Calibri"/>
                <a:cs typeface="Calibri"/>
                <a:sym typeface="Calibri"/>
              </a:rPr>
              <a:t>Gymnastics</a:t>
            </a:r>
            <a:endParaRPr b="1" i="0" sz="11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6"/>
          <p:cNvSpPr/>
          <p:nvPr/>
        </p:nvSpPr>
        <p:spPr>
          <a:xfrm>
            <a:off x="6242725" y="1172800"/>
            <a:ext cx="2763900" cy="3865500"/>
          </a:xfrm>
          <a:prstGeom prst="flowChartAlternateProcess">
            <a:avLst/>
          </a:prstGeom>
          <a:gradFill>
            <a:gsLst>
              <a:gs pos="0">
                <a:srgbClr val="DFE9FB"/>
              </a:gs>
              <a:gs pos="100000">
                <a:srgbClr val="6E9BE7"/>
              </a:gs>
            </a:gsLst>
            <a:lin ang="5400012" scaled="0"/>
          </a:gra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" name="Google Shape;180;p6"/>
          <p:cNvSpPr/>
          <p:nvPr/>
        </p:nvSpPr>
        <p:spPr>
          <a:xfrm>
            <a:off x="3174400" y="1172800"/>
            <a:ext cx="2887200" cy="3865500"/>
          </a:xfrm>
          <a:prstGeom prst="flowChartAlternateProcess">
            <a:avLst/>
          </a:prstGeom>
          <a:gradFill>
            <a:gsLst>
              <a:gs pos="0">
                <a:srgbClr val="DFE9FB"/>
              </a:gs>
              <a:gs pos="100000">
                <a:srgbClr val="6E9BE7"/>
              </a:gs>
            </a:gsLst>
            <a:lin ang="5400012" scaled="0"/>
          </a:gra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1" name="Google Shape;181;p6"/>
          <p:cNvSpPr/>
          <p:nvPr/>
        </p:nvSpPr>
        <p:spPr>
          <a:xfrm>
            <a:off x="106075" y="1172800"/>
            <a:ext cx="2887200" cy="3865500"/>
          </a:xfrm>
          <a:prstGeom prst="flowChartAlternateProcess">
            <a:avLst/>
          </a:prstGeom>
          <a:gradFill>
            <a:gsLst>
              <a:gs pos="0">
                <a:srgbClr val="DFE9FB"/>
              </a:gs>
              <a:gs pos="100000">
                <a:srgbClr val="6E9BE7"/>
              </a:gs>
            </a:gsLst>
            <a:lin ang="5400012" scaled="0"/>
          </a:gra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2" name="Google Shape;182;p6"/>
          <p:cNvSpPr txBox="1"/>
          <p:nvPr/>
        </p:nvSpPr>
        <p:spPr>
          <a:xfrm>
            <a:off x="914400" y="2486672"/>
            <a:ext cx="7315200" cy="85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3" name="Google Shape;183;p6"/>
          <p:cNvSpPr/>
          <p:nvPr/>
        </p:nvSpPr>
        <p:spPr>
          <a:xfrm>
            <a:off x="6340969" y="1735985"/>
            <a:ext cx="2554200" cy="902100"/>
          </a:xfrm>
          <a:prstGeom prst="flowChartAlternateProcess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en-GB" sz="11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History: </a:t>
            </a:r>
            <a:r>
              <a:rPr b="1" lang="en-GB" sz="1100">
                <a:latin typeface="Calibri"/>
                <a:ea typeface="Calibri"/>
                <a:cs typeface="Calibri"/>
                <a:sym typeface="Calibri"/>
              </a:rPr>
              <a:t>The Tudor era - The Great Fire of London and Samuel Pepys.</a:t>
            </a:r>
            <a:endParaRPr b="0" i="0" sz="11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4" name="Google Shape;184;p6"/>
          <p:cNvSpPr/>
          <p:nvPr/>
        </p:nvSpPr>
        <p:spPr>
          <a:xfrm>
            <a:off x="229214" y="2477000"/>
            <a:ext cx="2597400" cy="578400"/>
          </a:xfrm>
          <a:prstGeom prst="flowChartAlternateProcess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en-GB" sz="11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Writing:</a:t>
            </a:r>
            <a:r>
              <a:rPr b="1" lang="en-GB" sz="1100">
                <a:latin typeface="Calibri"/>
                <a:ea typeface="Calibri"/>
                <a:cs typeface="Calibri"/>
                <a:sym typeface="Calibri"/>
              </a:rPr>
              <a:t> Narratives, descriptive writing, non fiction reports, newspaper reports, diary entries and poetry.</a:t>
            </a:r>
            <a:endParaRPr b="0" i="0" sz="9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" name="Google Shape;185;p6"/>
          <p:cNvSpPr/>
          <p:nvPr/>
        </p:nvSpPr>
        <p:spPr>
          <a:xfrm>
            <a:off x="3449500" y="1685262"/>
            <a:ext cx="2337000" cy="999600"/>
          </a:xfrm>
          <a:prstGeom prst="flowChartAlternateProcess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en-GB" sz="11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Maths: </a:t>
            </a:r>
            <a:r>
              <a:rPr b="1" lang="en-GB" sz="1100">
                <a:latin typeface="Calibri"/>
                <a:ea typeface="Calibri"/>
                <a:cs typeface="Calibri"/>
                <a:sym typeface="Calibri"/>
              </a:rPr>
              <a:t>Addition and subtraction, time, multiplication and division.</a:t>
            </a:r>
            <a:endParaRPr b="1" i="0" sz="11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6" name="Google Shape;186;p6"/>
          <p:cNvSpPr/>
          <p:nvPr/>
        </p:nvSpPr>
        <p:spPr>
          <a:xfrm>
            <a:off x="3449500" y="2812000"/>
            <a:ext cx="2337000" cy="784200"/>
          </a:xfrm>
          <a:prstGeom prst="flowChartAlternateProcess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1" sz="11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en-GB" sz="11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Science: </a:t>
            </a:r>
            <a:r>
              <a:rPr b="1" lang="en-GB" sz="1100">
                <a:latin typeface="Calibri"/>
                <a:ea typeface="Calibri"/>
                <a:cs typeface="Calibri"/>
                <a:sym typeface="Calibri"/>
              </a:rPr>
              <a:t>Plants followed by a variety of science experiments.</a:t>
            </a:r>
            <a:endParaRPr b="1" i="0" sz="11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1" i="0" sz="11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7" name="Google Shape;187;p6"/>
          <p:cNvSpPr/>
          <p:nvPr/>
        </p:nvSpPr>
        <p:spPr>
          <a:xfrm>
            <a:off x="272425" y="1592450"/>
            <a:ext cx="2554200" cy="784200"/>
          </a:xfrm>
          <a:prstGeom prst="flowChartAlternateProcess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en-GB" sz="11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Reading</a:t>
            </a:r>
            <a:r>
              <a:rPr b="1" lang="en-GB" sz="1100">
                <a:latin typeface="Calibri"/>
                <a:ea typeface="Calibri"/>
                <a:cs typeface="Calibri"/>
                <a:sym typeface="Calibri"/>
              </a:rPr>
              <a:t>: Various non fiction information texts, The Tear Thief by Carol Ann Duffy, Toby and the Great Fire of London by Margaret Nash </a:t>
            </a:r>
            <a:endParaRPr b="0" i="0" sz="95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8" name="Google Shape;188;p6"/>
          <p:cNvSpPr/>
          <p:nvPr/>
        </p:nvSpPr>
        <p:spPr>
          <a:xfrm>
            <a:off x="6325975" y="2723750"/>
            <a:ext cx="2597400" cy="902100"/>
          </a:xfrm>
          <a:prstGeom prst="flowChartAlternateProcess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en-GB" sz="11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Computing: </a:t>
            </a:r>
            <a:endParaRPr b="1" i="0" sz="11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en-GB" sz="11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Programming - An introduction to quizzes.</a:t>
            </a:r>
            <a:endParaRPr b="0" i="0" sz="11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9" name="Google Shape;189;p6"/>
          <p:cNvSpPr/>
          <p:nvPr/>
        </p:nvSpPr>
        <p:spPr>
          <a:xfrm>
            <a:off x="219614" y="3156350"/>
            <a:ext cx="2597400" cy="492600"/>
          </a:xfrm>
          <a:prstGeom prst="flowChartAlternateProcess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en-GB" sz="11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MFL: French - Hobbies</a:t>
            </a:r>
            <a:endParaRPr b="1" i="0" sz="11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0" name="Google Shape;190;p6"/>
          <p:cNvSpPr/>
          <p:nvPr/>
        </p:nvSpPr>
        <p:spPr>
          <a:xfrm>
            <a:off x="219625" y="3720000"/>
            <a:ext cx="2597400" cy="509700"/>
          </a:xfrm>
          <a:prstGeom prst="flowChartAlternateProcess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en-GB" sz="11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Art / Design:</a:t>
            </a:r>
            <a:r>
              <a:rPr b="0" i="0" lang="en-GB" sz="11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N/A this term. </a:t>
            </a:r>
            <a:endParaRPr b="0" i="0" sz="11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1" name="Google Shape;191;p6"/>
          <p:cNvSpPr/>
          <p:nvPr/>
        </p:nvSpPr>
        <p:spPr>
          <a:xfrm>
            <a:off x="241225" y="4300751"/>
            <a:ext cx="2554200" cy="578400"/>
          </a:xfrm>
          <a:prstGeom prst="flowChartAlternateProcess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en-GB" sz="11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Music: Learn lyrics and sing a melody in tune.  </a:t>
            </a:r>
            <a:endParaRPr b="0" i="0" sz="9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2" name="Google Shape;192;p6"/>
          <p:cNvSpPr/>
          <p:nvPr/>
        </p:nvSpPr>
        <p:spPr>
          <a:xfrm>
            <a:off x="3449500" y="3723350"/>
            <a:ext cx="2337000" cy="1155900"/>
          </a:xfrm>
          <a:prstGeom prst="flowChartAlternateProcess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en-GB" sz="11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Technology: </a:t>
            </a:r>
            <a:r>
              <a:rPr b="1" lang="en-GB" sz="1100">
                <a:latin typeface="Calibri"/>
                <a:ea typeface="Calibri"/>
                <a:cs typeface="Calibri"/>
                <a:sym typeface="Calibri"/>
              </a:rPr>
              <a:t>Textiles and Cookery</a:t>
            </a:r>
            <a:r>
              <a:rPr b="1" i="0" lang="en-GB" sz="11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endParaRPr b="1" i="0" sz="11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3" name="Google Shape;193;p6"/>
          <p:cNvSpPr/>
          <p:nvPr/>
        </p:nvSpPr>
        <p:spPr>
          <a:xfrm>
            <a:off x="1109700" y="119000"/>
            <a:ext cx="6924600" cy="272400"/>
          </a:xfrm>
          <a:prstGeom prst="flowChartAlternateProcess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en-GB" sz="11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Curriculum Map - Sycamores -  Summer Term 2</a:t>
            </a:r>
            <a:endParaRPr b="1" i="0" sz="11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4" name="Google Shape;194;p6"/>
          <p:cNvSpPr/>
          <p:nvPr/>
        </p:nvSpPr>
        <p:spPr>
          <a:xfrm>
            <a:off x="1109700" y="470263"/>
            <a:ext cx="6924600" cy="306600"/>
          </a:xfrm>
          <a:prstGeom prst="flowChartAlternateProcess">
            <a:avLst/>
          </a:prstGeom>
          <a:gradFill>
            <a:gsLst>
              <a:gs pos="0">
                <a:srgbClr val="DFE9FB"/>
              </a:gs>
              <a:gs pos="100000">
                <a:srgbClr val="6E9BE7"/>
              </a:gs>
            </a:gsLst>
            <a:lin ang="5400012" scaled="0"/>
          </a:gra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en-GB" sz="11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PSHE: (SCARF) </a:t>
            </a:r>
            <a:r>
              <a:rPr b="1" lang="en-GB" sz="1100">
                <a:latin typeface="Calibri"/>
                <a:ea typeface="Calibri"/>
                <a:cs typeface="Calibri"/>
                <a:sym typeface="Calibri"/>
              </a:rPr>
              <a:t>Living in the wider world: Caring for the environment &amp; Money</a:t>
            </a:r>
            <a:endParaRPr b="1" i="0" sz="11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5" name="Google Shape;195;p6"/>
          <p:cNvSpPr/>
          <p:nvPr/>
        </p:nvSpPr>
        <p:spPr>
          <a:xfrm>
            <a:off x="6325975" y="3761650"/>
            <a:ext cx="2597400" cy="1048800"/>
          </a:xfrm>
          <a:prstGeom prst="flowChartAlternateProcess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en-GB" sz="11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RE: Places of worship   </a:t>
            </a:r>
            <a:endParaRPr b="0" i="0" sz="11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6" name="Google Shape;196;p6"/>
          <p:cNvSpPr txBox="1"/>
          <p:nvPr/>
        </p:nvSpPr>
        <p:spPr>
          <a:xfrm>
            <a:off x="379000" y="1285850"/>
            <a:ext cx="2337000" cy="30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GB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    Language and The Arts </a:t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7" name="Google Shape;197;p6"/>
          <p:cNvSpPr txBox="1"/>
          <p:nvPr/>
        </p:nvSpPr>
        <p:spPr>
          <a:xfrm>
            <a:off x="3449500" y="1206975"/>
            <a:ext cx="2337000" cy="27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GB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STEM - Science Technology and Maths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8" name="Google Shape;198;p6"/>
          <p:cNvSpPr txBox="1"/>
          <p:nvPr/>
        </p:nvSpPr>
        <p:spPr>
          <a:xfrm>
            <a:off x="6409375" y="1149846"/>
            <a:ext cx="23370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GB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Knowledge and Understanding of the World</a:t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9" name="Google Shape;199;p6"/>
          <p:cNvSpPr/>
          <p:nvPr/>
        </p:nvSpPr>
        <p:spPr>
          <a:xfrm>
            <a:off x="1109700" y="855725"/>
            <a:ext cx="6924600" cy="272400"/>
          </a:xfrm>
          <a:prstGeom prst="flowChartAlternateProcess">
            <a:avLst/>
          </a:prstGeom>
          <a:gradFill>
            <a:gsLst>
              <a:gs pos="0">
                <a:srgbClr val="DFE9FB"/>
              </a:gs>
              <a:gs pos="100000">
                <a:srgbClr val="6E9BE7"/>
              </a:gs>
            </a:gsLst>
            <a:lin ang="5400012" scaled="0"/>
          </a:gra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en-GB" sz="11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PE: (Real PE) Unit 6 &amp; Summer sports</a:t>
            </a:r>
            <a:endParaRPr b="1" i="0" sz="11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