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8" roundtripDataSignature="AMtx7minUEiXInFdbcbRlseioQHI20kN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2e629762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f2e62976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_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TWO_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_COLUMN_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_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TITLE_AND_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_ONLY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f2e629762e_0_0"/>
          <p:cNvSpPr/>
          <p:nvPr/>
        </p:nvSpPr>
        <p:spPr>
          <a:xfrm>
            <a:off x="6242725" y="1172800"/>
            <a:ext cx="27639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gf2e629762e_0_0"/>
          <p:cNvSpPr/>
          <p:nvPr/>
        </p:nvSpPr>
        <p:spPr>
          <a:xfrm>
            <a:off x="3174400" y="1172800"/>
            <a:ext cx="28872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gf2e629762e_0_0"/>
          <p:cNvSpPr/>
          <p:nvPr/>
        </p:nvSpPr>
        <p:spPr>
          <a:xfrm>
            <a:off x="106075" y="1172800"/>
            <a:ext cx="28872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gf2e629762e_0_0"/>
          <p:cNvSpPr/>
          <p:nvPr/>
        </p:nvSpPr>
        <p:spPr>
          <a:xfrm>
            <a:off x="6340969" y="1735985"/>
            <a:ext cx="2554200" cy="9021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Geography - </a:t>
            </a:r>
            <a:r>
              <a:rPr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1100">
                <a:latin typeface="Calibri"/>
                <a:ea typeface="Calibri"/>
                <a:cs typeface="Calibri"/>
                <a:sym typeface="Calibri"/>
              </a:rPr>
              <a:t>e Local Area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gf2e629762e_0_0"/>
          <p:cNvSpPr/>
          <p:nvPr/>
        </p:nvSpPr>
        <p:spPr>
          <a:xfrm>
            <a:off x="229214" y="2477000"/>
            <a:ext cx="2597400" cy="5784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Writing: </a:t>
            </a:r>
            <a:r>
              <a:rPr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Narrative fairy tale </a:t>
            </a:r>
            <a:r>
              <a:rPr lang="en-GB" sz="1100">
                <a:latin typeface="Calibri"/>
                <a:ea typeface="Calibri"/>
                <a:cs typeface="Calibri"/>
                <a:sym typeface="Calibri"/>
              </a:rPr>
              <a:t>rewrite, spooky stories and poetry 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gf2e629762e_0_0"/>
          <p:cNvSpPr/>
          <p:nvPr/>
        </p:nvSpPr>
        <p:spPr>
          <a:xfrm>
            <a:off x="3449500" y="1685250"/>
            <a:ext cx="2337000" cy="11559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Maths: </a:t>
            </a:r>
            <a:r>
              <a:rPr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Place value, addition</a:t>
            </a:r>
            <a:r>
              <a:rPr lang="en-GB" sz="1100"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subtraction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gf2e629762e_0_0"/>
          <p:cNvSpPr/>
          <p:nvPr/>
        </p:nvSpPr>
        <p:spPr>
          <a:xfrm>
            <a:off x="3449500" y="2911000"/>
            <a:ext cx="2337000" cy="8496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Science: </a:t>
            </a:r>
            <a:r>
              <a:rPr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Animals including humans (</a:t>
            </a:r>
            <a:r>
              <a:rPr lang="en-GB" sz="1100">
                <a:latin typeface="Calibri"/>
                <a:ea typeface="Calibri"/>
                <a:cs typeface="Calibri"/>
                <a:sym typeface="Calibri"/>
              </a:rPr>
              <a:t>nutrition</a:t>
            </a:r>
            <a:r>
              <a:rPr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skeletons, </a:t>
            </a:r>
            <a:r>
              <a:rPr lang="en-GB" sz="1100">
                <a:latin typeface="Calibri"/>
                <a:ea typeface="Calibri"/>
                <a:cs typeface="Calibri"/>
                <a:sym typeface="Calibri"/>
              </a:rPr>
              <a:t>vertebrates and invertebrates and staying healthy)</a:t>
            </a:r>
            <a:endParaRPr b="0" i="0" sz="1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gf2e629762e_0_0"/>
          <p:cNvSpPr/>
          <p:nvPr/>
        </p:nvSpPr>
        <p:spPr>
          <a:xfrm>
            <a:off x="272425" y="1592450"/>
            <a:ext cx="2554200" cy="7842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Reading: </a:t>
            </a:r>
            <a:r>
              <a:rPr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Krindlekrax</a:t>
            </a:r>
            <a:endParaRPr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>
                <a:latin typeface="Calibri"/>
                <a:ea typeface="Calibri"/>
                <a:cs typeface="Calibri"/>
                <a:sym typeface="Calibri"/>
              </a:rPr>
              <a:t>Vocabulary, inference, predict, explain, retrieve and summarise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gf2e629762e_0_0"/>
          <p:cNvSpPr/>
          <p:nvPr/>
        </p:nvSpPr>
        <p:spPr>
          <a:xfrm>
            <a:off x="6325975" y="2723750"/>
            <a:ext cx="2597400" cy="9021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Computing: </a:t>
            </a:r>
            <a:r>
              <a:rPr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Computing systems &amp; networks 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gf2e629762e_0_0"/>
          <p:cNvSpPr/>
          <p:nvPr/>
        </p:nvSpPr>
        <p:spPr>
          <a:xfrm>
            <a:off x="248800" y="3131963"/>
            <a:ext cx="2597400" cy="4125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MFL: French -  Greetings</a:t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gf2e629762e_0_0"/>
          <p:cNvSpPr/>
          <p:nvPr/>
        </p:nvSpPr>
        <p:spPr>
          <a:xfrm>
            <a:off x="229225" y="3621025"/>
            <a:ext cx="2597400" cy="4125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 / Design:</a:t>
            </a:r>
            <a:r>
              <a:rPr b="0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100">
                <a:latin typeface="Calibri"/>
                <a:ea typeface="Calibri"/>
                <a:cs typeface="Calibri"/>
                <a:sym typeface="Calibri"/>
              </a:rPr>
              <a:t>Mark making - Amrit Singh and Elizabeth Catlett </a:t>
            </a:r>
            <a:endParaRPr b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gf2e629762e_0_0"/>
          <p:cNvSpPr/>
          <p:nvPr/>
        </p:nvSpPr>
        <p:spPr>
          <a:xfrm>
            <a:off x="241225" y="4094950"/>
            <a:ext cx="2554200" cy="7842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0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Music: </a:t>
            </a:r>
            <a:r>
              <a:rPr i="0" lang="en-GB" sz="10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Finding pulse and </a:t>
            </a:r>
            <a:r>
              <a:rPr lang="en-GB" sz="1050">
                <a:latin typeface="Calibri"/>
                <a:ea typeface="Calibri"/>
                <a:cs typeface="Calibri"/>
                <a:sym typeface="Calibri"/>
              </a:rPr>
              <a:t>rhythm</a:t>
            </a:r>
            <a:r>
              <a:rPr i="0" lang="en-GB" sz="10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7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gf2e629762e_0_0"/>
          <p:cNvSpPr/>
          <p:nvPr/>
        </p:nvSpPr>
        <p:spPr>
          <a:xfrm>
            <a:off x="3449500" y="3830450"/>
            <a:ext cx="2337000" cy="10488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Technology: N/A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gf2e629762e_0_0"/>
          <p:cNvSpPr/>
          <p:nvPr/>
        </p:nvSpPr>
        <p:spPr>
          <a:xfrm>
            <a:off x="1109700" y="119000"/>
            <a:ext cx="6924600" cy="272400"/>
          </a:xfrm>
          <a:prstGeom prst="flowChartAlternateProcess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Curriculum Map -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Maples</a:t>
            </a: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Autumn 1 Term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gf2e629762e_0_0"/>
          <p:cNvSpPr/>
          <p:nvPr/>
        </p:nvSpPr>
        <p:spPr>
          <a:xfrm>
            <a:off x="1109700" y="470263"/>
            <a:ext cx="6924600" cy="3066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HE: (SCARF) - </a:t>
            </a:r>
            <a:r>
              <a:rPr b="1" lang="en-GB" sz="1000">
                <a:solidFill>
                  <a:srgbClr val="333333"/>
                </a:solidFill>
              </a:rPr>
              <a:t>Me and My Relationships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gf2e629762e_0_0"/>
          <p:cNvSpPr/>
          <p:nvPr/>
        </p:nvSpPr>
        <p:spPr>
          <a:xfrm>
            <a:off x="6325975" y="3761650"/>
            <a:ext cx="2597400" cy="10488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RE: </a:t>
            </a:r>
            <a:r>
              <a:rPr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Christianity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gf2e629762e_0_0"/>
          <p:cNvSpPr txBox="1"/>
          <p:nvPr/>
        </p:nvSpPr>
        <p:spPr>
          <a:xfrm>
            <a:off x="379000" y="1285850"/>
            <a:ext cx="2337000" cy="3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Language and The Arts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gf2e629762e_0_0"/>
          <p:cNvSpPr txBox="1"/>
          <p:nvPr/>
        </p:nvSpPr>
        <p:spPr>
          <a:xfrm>
            <a:off x="3449500" y="1206975"/>
            <a:ext cx="2337000" cy="2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STEM - Science Technology and Maths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gf2e629762e_0_0"/>
          <p:cNvSpPr txBox="1"/>
          <p:nvPr/>
        </p:nvSpPr>
        <p:spPr>
          <a:xfrm>
            <a:off x="6409375" y="1149846"/>
            <a:ext cx="23370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Knowledge and Understanding of the World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f2e629762e_0_0"/>
          <p:cNvSpPr/>
          <p:nvPr/>
        </p:nvSpPr>
        <p:spPr>
          <a:xfrm>
            <a:off x="1109700" y="855725"/>
            <a:ext cx="6924600" cy="2724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PE: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Tennis/Netball</a:t>
            </a: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"/>
          <p:cNvSpPr/>
          <p:nvPr/>
        </p:nvSpPr>
        <p:spPr>
          <a:xfrm>
            <a:off x="6242725" y="1172800"/>
            <a:ext cx="27639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3174400" y="1172800"/>
            <a:ext cx="28872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"/>
          <p:cNvSpPr/>
          <p:nvPr/>
        </p:nvSpPr>
        <p:spPr>
          <a:xfrm>
            <a:off x="106075" y="1172800"/>
            <a:ext cx="2887200" cy="38655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"/>
          <p:cNvSpPr/>
          <p:nvPr/>
        </p:nvSpPr>
        <p:spPr>
          <a:xfrm>
            <a:off x="6340969" y="1735985"/>
            <a:ext cx="2554200" cy="9021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History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Stone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 to Iron Age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"/>
          <p:cNvSpPr/>
          <p:nvPr/>
        </p:nvSpPr>
        <p:spPr>
          <a:xfrm>
            <a:off x="229214" y="2477000"/>
            <a:ext cx="2597400" cy="5784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Writing: 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"/>
          <p:cNvSpPr/>
          <p:nvPr/>
        </p:nvSpPr>
        <p:spPr>
          <a:xfrm>
            <a:off x="3449500" y="1685250"/>
            <a:ext cx="2337000" cy="11559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Maths: 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3449500" y="2911000"/>
            <a:ext cx="2337000" cy="8496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Science: 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272425" y="1592450"/>
            <a:ext cx="2554200" cy="7842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Reading: </a:t>
            </a:r>
            <a:endParaRPr b="1" i="0" sz="10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6325975" y="2723750"/>
            <a:ext cx="2597400" cy="9021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Computing: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248800" y="3147100"/>
            <a:ext cx="2597400" cy="4125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MFL: French -  </a:t>
            </a:r>
            <a:endParaRPr b="1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29225" y="3621025"/>
            <a:ext cx="2597400" cy="4125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 / Design:</a:t>
            </a:r>
            <a:r>
              <a:rPr b="0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N/A </a:t>
            </a:r>
            <a:endParaRPr b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241225" y="4094950"/>
            <a:ext cx="2554200" cy="7842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0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Music: </a:t>
            </a:r>
            <a:endParaRPr b="0" i="0" sz="7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3449500" y="3830450"/>
            <a:ext cx="2337000" cy="10488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Technology:  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109700" y="119000"/>
            <a:ext cx="6924600" cy="272400"/>
          </a:xfrm>
          <a:prstGeom prst="flowChartAlternateProcess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Curriculum Map 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Maples</a:t>
            </a: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Autumn </a:t>
            </a:r>
            <a:r>
              <a:rPr b="1" lang="en-GB" sz="1100"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Term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109700" y="470263"/>
            <a:ext cx="6924600" cy="3066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PSHE: (SCARF) - </a:t>
            </a:r>
            <a:r>
              <a:rPr b="1" lang="en-GB" sz="1000">
                <a:solidFill>
                  <a:srgbClr val="333333"/>
                </a:solidFill>
              </a:rPr>
              <a:t>Valuing Difference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6325975" y="3761650"/>
            <a:ext cx="2597400" cy="10488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RE: 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379000" y="1285850"/>
            <a:ext cx="2337000" cy="3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Language and The Arts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3449500" y="1206975"/>
            <a:ext cx="2337000" cy="2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STEM - Science Technology and Maths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6409375" y="1149846"/>
            <a:ext cx="23370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Knowledge and Understanding of the World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1109700" y="855725"/>
            <a:ext cx="6924600" cy="272400"/>
          </a:xfrm>
          <a:prstGeom prst="flowChartAlternateProcess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PE:   </a:t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